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199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21645A-80E2-4E17-B2B0-989645087980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ABA786-636B-44F9-AD7E-0387CEF81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61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smtClean="0"/>
              <a:t>¹</a:t>
            </a: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C4897E-8929-4173-840E-DB8FF3E187B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278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07BE8-AF5F-4FDF-805B-CD01C8E67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01DD6-E082-46E2-9932-76C447232F11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0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E7A89-4EBD-422A-9644-600DFC73D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BE5A9-B66B-4117-8320-D7FFEA48194B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7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08641-A747-4A59-8BD6-394FB82A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8EB5-F1C0-411D-852B-E625CFDCA1FA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8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6FE2-D221-4BC7-8569-D43AE4069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D9C51-526C-4AF4-8B8C-965856ED8FAE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3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EE0F-4F26-42FE-B155-990E00949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5A487-709E-48AA-9701-F4980E4B3F67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4681C-6CFB-457A-B022-6939212E5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660A9-7235-4918-8EF1-AB8B21850598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2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CEDBC-E5DD-4ACD-A663-FA31C2BC8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91E2-1DC5-4FD7-AEAB-D24013C6F63E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9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E677E-FE39-45A6-9ADA-7C7A79A24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FFA8-4112-450D-8CA0-B9E036109111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5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59A92-0324-48C5-80B7-523337E96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E30E2-A109-40A6-B9B8-9D9C6A88FEA3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49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6989-1073-4C6C-9859-8C6B83411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B63D-1757-411A-8B0F-74A16953DA19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2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D0E49-17B2-4A26-A0C5-F74BC07D9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87326-676C-4777-80E4-4888FC1C0D8E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10625E-DB38-47E3-8AE1-A4DDA66BA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Fundamental Rights and their judges in Europe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15DB7F-DC28-4A0C-9D60-0F7FE2E7552E}" type="datetime1">
              <a:rPr lang="en-US"/>
              <a:pPr>
                <a:defRPr/>
              </a:pPr>
              <a:t>10/14/2015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eng#{&quot;appno&quot;:[&quot;45036/98&quot;]}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 err="1" smtClean="0"/>
              <a:t>Fundamental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and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judges</a:t>
            </a:r>
            <a:r>
              <a:rPr lang="fr-FR" dirty="0" smtClean="0"/>
              <a:t> in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60350"/>
            <a:ext cx="7620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Strasbourg  or Luxembourg?</a:t>
            </a:r>
            <a:endParaRPr lang="en-GB" sz="3200" dirty="0"/>
          </a:p>
        </p:txBody>
      </p:sp>
      <p:sp>
        <p:nvSpPr>
          <p:cNvPr id="6" name="Oval 5"/>
          <p:cNvSpPr/>
          <p:nvPr/>
        </p:nvSpPr>
        <p:spPr>
          <a:xfrm>
            <a:off x="2843213" y="1557338"/>
            <a:ext cx="2808287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Litigation</a:t>
            </a:r>
            <a:r>
              <a:rPr lang="fr-FR" dirty="0"/>
              <a:t> by an </a:t>
            </a:r>
            <a:r>
              <a:rPr lang="en-GB" dirty="0"/>
              <a:t>individual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539750" y="2895600"/>
            <a:ext cx="2447925" cy="2305050"/>
          </a:xfrm>
          <a:prstGeom prst="downArrow">
            <a:avLst>
              <a:gd name="adj1" fmla="val 50000"/>
              <a:gd name="adj2" fmla="val 4852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EU </a:t>
            </a:r>
            <a:r>
              <a:rPr lang="fr-FR" dirty="0" err="1">
                <a:solidFill>
                  <a:schemeClr val="tx2"/>
                </a:solidFill>
              </a:rPr>
              <a:t>law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NOT applicable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5219700" y="2895600"/>
            <a:ext cx="2447925" cy="2305050"/>
          </a:xfrm>
          <a:prstGeom prst="downArrow">
            <a:avLst>
              <a:gd name="adj1" fmla="val 50000"/>
              <a:gd name="adj2" fmla="val 4852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EU </a:t>
            </a:r>
            <a:r>
              <a:rPr lang="fr-FR" dirty="0" err="1">
                <a:solidFill>
                  <a:schemeClr val="tx2"/>
                </a:solidFill>
              </a:rPr>
              <a:t>law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applicable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078" name="Footer Placeholder 18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chemeClr val="bg2"/>
                </a:solidFill>
              </a:rPr>
              <a:t>Fundamental Rights and their judges in Europe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843213" y="-100013"/>
            <a:ext cx="2449512" cy="2305051"/>
          </a:xfrm>
          <a:prstGeom prst="downArrow">
            <a:avLst>
              <a:gd name="adj1" fmla="val 50000"/>
              <a:gd name="adj2" fmla="val 4852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EU </a:t>
            </a:r>
            <a:r>
              <a:rPr lang="fr-FR" dirty="0" err="1">
                <a:solidFill>
                  <a:schemeClr val="tx2"/>
                </a:solidFill>
              </a:rPr>
              <a:t>law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NOT applicable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088" y="2492375"/>
          <a:ext cx="6913562" cy="13684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913562"/>
              </a:tblGrid>
              <a:tr h="136842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Appeal</a:t>
                      </a:r>
                      <a:r>
                        <a:rPr lang="fr-FR" sz="1800" dirty="0" smtClean="0"/>
                        <a:t> to the </a:t>
                      </a:r>
                      <a:r>
                        <a:rPr lang="fr-FR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DOMESTIC COURTS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which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apply</a:t>
                      </a:r>
                      <a:r>
                        <a:rPr lang="fr-FR" sz="1800" dirty="0" smtClean="0"/>
                        <a:t> :</a:t>
                      </a:r>
                    </a:p>
                    <a:p>
                      <a:pPr algn="ctr"/>
                      <a:endParaRPr lang="fr-FR" sz="18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 err="1" smtClean="0"/>
                        <a:t>Their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own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domestic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law</a:t>
                      </a:r>
                      <a:endParaRPr lang="fr-FR" sz="18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 smtClean="0"/>
                        <a:t>The ECHR</a:t>
                      </a:r>
                      <a:endParaRPr lang="en-US" sz="1800" dirty="0"/>
                    </a:p>
                  </a:txBody>
                  <a:tcPr marL="91451" marR="9145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067175" y="4005263"/>
            <a:ext cx="0" cy="719137"/>
          </a:xfrm>
          <a:prstGeom prst="straightConnector1">
            <a:avLst/>
          </a:prstGeom>
          <a:ln w="635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27088" y="4868863"/>
          <a:ext cx="6913562" cy="13684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913562"/>
              </a:tblGrid>
              <a:tr h="1368425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Application to the </a:t>
                      </a:r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STRASBOURG COURT</a:t>
                      </a:r>
                    </a:p>
                    <a:p>
                      <a:pPr algn="ctr"/>
                      <a:r>
                        <a:rPr lang="fr-FR" sz="1800" dirty="0" smtClean="0"/>
                        <a:t>(</a:t>
                      </a:r>
                      <a:r>
                        <a:rPr lang="fr-FR" sz="1800" dirty="0" err="1" smtClean="0"/>
                        <a:t>after</a:t>
                      </a:r>
                      <a:r>
                        <a:rPr lang="fr-FR" sz="1800" baseline="0" dirty="0" smtClean="0"/>
                        <a:t> exhaustion of </a:t>
                      </a:r>
                      <a:r>
                        <a:rPr lang="fr-FR" sz="1800" baseline="0" dirty="0" err="1" smtClean="0"/>
                        <a:t>domestic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remedies</a:t>
                      </a:r>
                      <a:r>
                        <a:rPr lang="fr-FR" sz="1800" baseline="0" dirty="0" smtClean="0"/>
                        <a:t>) </a:t>
                      </a:r>
                      <a:r>
                        <a:rPr lang="fr-FR" sz="1800" baseline="0" dirty="0" err="1" smtClean="0"/>
                        <a:t>which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baseline="0" dirty="0" err="1" smtClean="0"/>
                        <a:t>applies</a:t>
                      </a:r>
                      <a:r>
                        <a:rPr lang="fr-FR" sz="1800" baseline="0" dirty="0" smtClean="0"/>
                        <a:t> :</a:t>
                      </a:r>
                      <a:endParaRPr lang="fr-FR" sz="1800" dirty="0" smtClean="0"/>
                    </a:p>
                    <a:p>
                      <a:pPr algn="ctr"/>
                      <a:endParaRPr lang="fr-FR" sz="180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800" dirty="0" err="1" smtClean="0"/>
                        <a:t>Only</a:t>
                      </a:r>
                      <a:r>
                        <a:rPr lang="fr-FR" sz="1800" baseline="0" dirty="0" smtClean="0"/>
                        <a:t> the ECHR</a:t>
                      </a:r>
                      <a:endParaRPr lang="fr-FR" sz="1800" dirty="0" smtClean="0"/>
                    </a:p>
                  </a:txBody>
                  <a:tcPr marL="91451" marR="91451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12" name="Footer Placeholder 10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chemeClr val="bg2"/>
                </a:solidFill>
              </a:rPr>
              <a:t>Fundamental Rights and their judges in Europe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60350"/>
            <a:ext cx="7620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3200" dirty="0" smtClean="0"/>
              <a:t>Strasbourg  or Luxembourg?</a:t>
            </a:r>
            <a:endParaRPr lang="en-GB" sz="3200" dirty="0"/>
          </a:p>
        </p:txBody>
      </p:sp>
      <p:sp>
        <p:nvSpPr>
          <p:cNvPr id="6" name="Oval 5"/>
          <p:cNvSpPr/>
          <p:nvPr/>
        </p:nvSpPr>
        <p:spPr>
          <a:xfrm>
            <a:off x="2843213" y="1557338"/>
            <a:ext cx="2808287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Litigation</a:t>
            </a:r>
            <a:r>
              <a:rPr lang="fr-FR" dirty="0"/>
              <a:t> by an </a:t>
            </a:r>
            <a:r>
              <a:rPr lang="en-GB" dirty="0"/>
              <a:t>individual</a:t>
            </a:r>
          </a:p>
        </p:txBody>
      </p:sp>
      <p:sp>
        <p:nvSpPr>
          <p:cNvPr id="13" name="Down Arrow 12"/>
          <p:cNvSpPr/>
          <p:nvPr/>
        </p:nvSpPr>
        <p:spPr>
          <a:xfrm>
            <a:off x="539750" y="2895600"/>
            <a:ext cx="2447925" cy="2305050"/>
          </a:xfrm>
          <a:prstGeom prst="downArrow">
            <a:avLst>
              <a:gd name="adj1" fmla="val 50000"/>
              <a:gd name="adj2" fmla="val 4852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EU </a:t>
            </a:r>
            <a:r>
              <a:rPr lang="fr-FR" dirty="0" err="1">
                <a:solidFill>
                  <a:schemeClr val="tx2"/>
                </a:solidFill>
              </a:rPr>
              <a:t>law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NOT applicable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5219700" y="2895600"/>
            <a:ext cx="2447925" cy="2305050"/>
          </a:xfrm>
          <a:prstGeom prst="downArrow">
            <a:avLst>
              <a:gd name="adj1" fmla="val 50000"/>
              <a:gd name="adj2" fmla="val 4852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EU </a:t>
            </a:r>
            <a:r>
              <a:rPr lang="fr-FR" dirty="0" err="1">
                <a:solidFill>
                  <a:schemeClr val="tx2"/>
                </a:solidFill>
              </a:rPr>
              <a:t>law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applicable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26" name="Footer Placeholder 2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chemeClr val="bg2"/>
                </a:solidFill>
              </a:rPr>
              <a:t>Fundamental Rights and their judges in Europe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777917"/>
              </p:ext>
            </p:extLst>
          </p:nvPr>
        </p:nvGraphicFramePr>
        <p:xfrm>
          <a:off x="755650" y="2420938"/>
          <a:ext cx="3529013" cy="393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9013"/>
              </a:tblGrid>
              <a:tr h="3382962">
                <a:tc>
                  <a:txBody>
                    <a:bodyPr/>
                    <a:lstStyle/>
                    <a:p>
                      <a:pPr algn="ctr"/>
                      <a:r>
                        <a:rPr lang="fr-FR" sz="1800" u="sng" dirty="0" smtClean="0"/>
                        <a:t>ACTS BY EU INSTITUTIONS</a:t>
                      </a:r>
                    </a:p>
                    <a:p>
                      <a:pPr algn="ctr"/>
                      <a:endParaRPr lang="fr-FR" sz="1800" dirty="0" smtClean="0"/>
                    </a:p>
                    <a:p>
                      <a:pPr algn="l"/>
                      <a:r>
                        <a:rPr lang="fr-FR" sz="1800" dirty="0" smtClean="0"/>
                        <a:t>Direct </a:t>
                      </a:r>
                      <a:r>
                        <a:rPr lang="fr-FR" sz="1800" dirty="0" err="1" smtClean="0"/>
                        <a:t>appeal</a:t>
                      </a:r>
                      <a:r>
                        <a:rPr lang="fr-FR" sz="1800" dirty="0" smtClean="0"/>
                        <a:t> to </a:t>
                      </a:r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EU COURTS</a:t>
                      </a:r>
                      <a:r>
                        <a:rPr lang="fr-FR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 algn="l"/>
                      <a:r>
                        <a:rPr lang="fr-FR" sz="1800" dirty="0" smtClean="0"/>
                        <a:t>(e. g. 263 </a:t>
                      </a:r>
                      <a:r>
                        <a:rPr lang="fr-FR" sz="1800" b="1" dirty="0" smtClean="0"/>
                        <a:t>§ 4 TFEU) </a:t>
                      </a:r>
                      <a:r>
                        <a:rPr lang="fr-FR" sz="1800" b="1" dirty="0" err="1" smtClean="0"/>
                        <a:t>which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err="1" smtClean="0"/>
                        <a:t>apply</a:t>
                      </a:r>
                      <a:r>
                        <a:rPr lang="fr-FR" sz="1800" b="1" dirty="0" smtClean="0"/>
                        <a:t> :</a:t>
                      </a:r>
                    </a:p>
                    <a:p>
                      <a:endParaRPr lang="fr-FR" sz="18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smtClean="0"/>
                        <a:t>The EU-Charter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err="1" smtClean="0"/>
                        <a:t>Other</a:t>
                      </a:r>
                      <a:r>
                        <a:rPr lang="fr-FR" sz="1800" b="1" dirty="0" smtClean="0"/>
                        <a:t> relevant EU </a:t>
                      </a:r>
                      <a:r>
                        <a:rPr lang="fr-FR" sz="1800" b="1" dirty="0" err="1" smtClean="0"/>
                        <a:t>legislation</a:t>
                      </a:r>
                      <a:endParaRPr lang="fr-FR" sz="18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baseline="0" dirty="0" smtClean="0"/>
                        <a:t>But </a:t>
                      </a:r>
                      <a:r>
                        <a:rPr lang="fr-FR" sz="1800" b="1" baseline="0" dirty="0" err="1" smtClean="0"/>
                        <a:t>also</a:t>
                      </a:r>
                      <a:r>
                        <a:rPr lang="fr-FR" sz="1800" b="1" baseline="0" dirty="0" smtClean="0"/>
                        <a:t>, </a:t>
                      </a:r>
                      <a:r>
                        <a:rPr lang="fr-FR" sz="1800" b="1" baseline="0" dirty="0" err="1" smtClean="0"/>
                        <a:t>indirectly</a:t>
                      </a:r>
                      <a:r>
                        <a:rPr lang="fr-FR" sz="1800" b="1" baseline="0" dirty="0" smtClean="0"/>
                        <a:t>, the ECHR:</a:t>
                      </a:r>
                    </a:p>
                    <a:p>
                      <a:pPr marL="536575" indent="-263525">
                        <a:buFont typeface="Wingdings" panose="05000000000000000000" pitchFamily="2" charset="2"/>
                        <a:buChar char="ü"/>
                      </a:pPr>
                      <a:r>
                        <a:rPr lang="fr-FR" sz="1800" b="1" baseline="0" dirty="0" smtClean="0"/>
                        <a:t>52 § 3 EU-Charter</a:t>
                      </a:r>
                    </a:p>
                    <a:p>
                      <a:pPr marL="536575" indent="-263525">
                        <a:buFont typeface="Wingdings" panose="05000000000000000000" pitchFamily="2" charset="2"/>
                        <a:buChar char="ü"/>
                      </a:pPr>
                      <a:r>
                        <a:rPr lang="fr-FR" sz="1800" b="1" baseline="0" dirty="0" smtClean="0"/>
                        <a:t>as part of the </a:t>
                      </a:r>
                      <a:r>
                        <a:rPr lang="en-GB" sz="1800" b="1" baseline="0" dirty="0" smtClean="0"/>
                        <a:t>“general principles of </a:t>
                      </a:r>
                      <a:r>
                        <a:rPr lang="en-GB" sz="1800" b="1" baseline="0" dirty="0" smtClean="0"/>
                        <a:t>the Union’s </a:t>
                      </a:r>
                      <a:r>
                        <a:rPr lang="en-GB" sz="1800" b="1" baseline="0" dirty="0" smtClean="0"/>
                        <a:t>law” </a:t>
                      </a:r>
                      <a:r>
                        <a:rPr lang="en-GB" sz="1800" b="1" baseline="0" dirty="0" smtClean="0"/>
                        <a:t>(6</a:t>
                      </a:r>
                      <a:r>
                        <a:rPr lang="fr-FR" sz="1800" b="1" dirty="0" smtClean="0"/>
                        <a:t>§3 </a:t>
                      </a:r>
                      <a:r>
                        <a:rPr lang="fr-FR" sz="1800" b="1" dirty="0" smtClean="0"/>
                        <a:t>TEU)</a:t>
                      </a:r>
                      <a:endParaRPr lang="fr-FR" sz="1800" b="1" dirty="0" smtClean="0"/>
                    </a:p>
                    <a:p>
                      <a:endParaRPr lang="fr-FR" sz="1800" b="1" dirty="0" smtClean="0"/>
                    </a:p>
                    <a:p>
                      <a:endParaRPr lang="en-US" sz="1800" dirty="0"/>
                    </a:p>
                  </a:txBody>
                  <a:tcPr marL="91456" marR="91456" marT="45704" marB="4570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2987675" y="-100013"/>
            <a:ext cx="2447925" cy="2305051"/>
          </a:xfrm>
          <a:prstGeom prst="downArrow">
            <a:avLst>
              <a:gd name="adj1" fmla="val 50000"/>
              <a:gd name="adj2" fmla="val 48525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EU </a:t>
            </a:r>
            <a:r>
              <a:rPr lang="fr-FR" dirty="0" err="1">
                <a:solidFill>
                  <a:schemeClr val="tx2"/>
                </a:solidFill>
              </a:rPr>
              <a:t>law</a:t>
            </a:r>
            <a:r>
              <a:rPr lang="fr-FR" dirty="0">
                <a:solidFill>
                  <a:schemeClr val="tx2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2"/>
                </a:solidFill>
              </a:rPr>
              <a:t>applicable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011602"/>
              </p:ext>
            </p:extLst>
          </p:nvPr>
        </p:nvGraphicFramePr>
        <p:xfrm>
          <a:off x="4716463" y="2492375"/>
          <a:ext cx="3527425" cy="338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7425"/>
              </a:tblGrid>
              <a:tr h="2835275">
                <a:tc>
                  <a:txBody>
                    <a:bodyPr/>
                    <a:lstStyle/>
                    <a:p>
                      <a:pPr algn="ctr"/>
                      <a:r>
                        <a:rPr lang="fr-FR" sz="1800" u="sng" dirty="0" smtClean="0"/>
                        <a:t>ACTS BY MEMBER STATES</a:t>
                      </a:r>
                    </a:p>
                    <a:p>
                      <a:pPr algn="l"/>
                      <a:endParaRPr lang="fr-FR" sz="1800" dirty="0" smtClean="0"/>
                    </a:p>
                    <a:p>
                      <a:pPr algn="l"/>
                      <a:r>
                        <a:rPr lang="fr-FR" sz="1800" dirty="0" err="1" smtClean="0"/>
                        <a:t>Appeal</a:t>
                      </a:r>
                      <a:r>
                        <a:rPr lang="fr-FR" sz="1800" dirty="0" smtClean="0"/>
                        <a:t> to the </a:t>
                      </a:r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DOMESTIC</a:t>
                      </a:r>
                      <a:r>
                        <a:rPr lang="fr-FR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COURTS </a:t>
                      </a:r>
                      <a:r>
                        <a:rPr lang="fr-FR" sz="1800" baseline="0" dirty="0" smtClean="0"/>
                        <a:t>(acting as </a:t>
                      </a:r>
                      <a:r>
                        <a:rPr lang="en-GB" sz="1800" baseline="0" dirty="0" smtClean="0"/>
                        <a:t>“</a:t>
                      </a:r>
                      <a:r>
                        <a:rPr lang="en-GB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Union Courts of ordinary jurisdiction</a:t>
                      </a:r>
                      <a:r>
                        <a:rPr lang="en-GB" sz="1800" baseline="0" dirty="0" smtClean="0"/>
                        <a:t>”) which apply:</a:t>
                      </a:r>
                    </a:p>
                    <a:p>
                      <a:pPr algn="l"/>
                      <a:endParaRPr lang="en-GB" sz="18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 smtClean="0"/>
                        <a:t>EU law, including the Charter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 smtClean="0"/>
                        <a:t>The ECHR (directly)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baseline="0" dirty="0" smtClean="0"/>
                        <a:t>Their own domestic (substantial and/or procedural) law</a:t>
                      </a:r>
                      <a:endParaRPr lang="fr-FR" sz="1800" b="1" dirty="0" smtClean="0"/>
                    </a:p>
                    <a:p>
                      <a:endParaRPr lang="fr-FR" sz="1800" b="1" dirty="0" smtClean="0"/>
                    </a:p>
                    <a:p>
                      <a:endParaRPr lang="en-US" sz="1800" dirty="0"/>
                    </a:p>
                  </a:txBody>
                  <a:tcPr marL="91415" marR="9141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373813" y="5318125"/>
            <a:ext cx="0" cy="720725"/>
          </a:xfrm>
          <a:prstGeom prst="straightConnector1">
            <a:avLst/>
          </a:prstGeom>
          <a:ln w="635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0" name="Footer Placeholder 9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chemeClr val="bg2"/>
                </a:solidFill>
              </a:rPr>
              <a:t>Fundamental Rights and their judges in Europe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4284663" y="-100013"/>
            <a:ext cx="0" cy="720726"/>
          </a:xfrm>
          <a:prstGeom prst="straightConnector1">
            <a:avLst/>
          </a:prstGeom>
          <a:ln w="635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43769"/>
              </p:ext>
            </p:extLst>
          </p:nvPr>
        </p:nvGraphicFramePr>
        <p:xfrm>
          <a:off x="1547813" y="981075"/>
          <a:ext cx="6096000" cy="228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2011363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err="1" smtClean="0"/>
                        <a:t>Preliminary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ruling</a:t>
                      </a:r>
                      <a:r>
                        <a:rPr lang="fr-FR" sz="1800" dirty="0" smtClean="0"/>
                        <a:t> by the </a:t>
                      </a:r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ECJ</a:t>
                      </a:r>
                      <a:r>
                        <a:rPr lang="fr-FR" sz="1800" dirty="0" smtClean="0"/>
                        <a:t> (267 TFEU) </a:t>
                      </a:r>
                      <a:r>
                        <a:rPr lang="fr-FR" sz="1800" dirty="0" err="1" smtClean="0"/>
                        <a:t>which</a:t>
                      </a:r>
                      <a:r>
                        <a:rPr lang="fr-FR" sz="1800" dirty="0" smtClean="0"/>
                        <a:t> </a:t>
                      </a:r>
                      <a:r>
                        <a:rPr lang="fr-FR" sz="1800" dirty="0" err="1" smtClean="0"/>
                        <a:t>applies</a:t>
                      </a:r>
                      <a:r>
                        <a:rPr lang="fr-FR" sz="1800" dirty="0" smtClean="0"/>
                        <a:t> 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smtClean="0"/>
                        <a:t>The EU-Charter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dirty="0" err="1" smtClean="0"/>
                        <a:t>Other</a:t>
                      </a:r>
                      <a:r>
                        <a:rPr lang="fr-FR" sz="1800" b="1" dirty="0" smtClean="0"/>
                        <a:t> relevant EU </a:t>
                      </a:r>
                      <a:r>
                        <a:rPr lang="fr-FR" sz="1800" b="1" dirty="0" err="1" smtClean="0"/>
                        <a:t>legislation</a:t>
                      </a:r>
                      <a:endParaRPr lang="fr-FR" sz="18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800" b="1" baseline="0" dirty="0" smtClean="0"/>
                        <a:t>But </a:t>
                      </a:r>
                      <a:r>
                        <a:rPr lang="fr-FR" sz="1800" b="1" baseline="0" dirty="0" err="1" smtClean="0"/>
                        <a:t>also</a:t>
                      </a:r>
                      <a:r>
                        <a:rPr lang="fr-FR" sz="1800" b="1" baseline="0" dirty="0" smtClean="0"/>
                        <a:t>, </a:t>
                      </a:r>
                      <a:r>
                        <a:rPr lang="fr-FR" sz="1800" b="1" baseline="0" dirty="0" err="1" smtClean="0"/>
                        <a:t>indirectly</a:t>
                      </a:r>
                      <a:r>
                        <a:rPr lang="fr-FR" sz="1800" b="1" baseline="0" dirty="0" smtClean="0"/>
                        <a:t>, the ECHR:</a:t>
                      </a:r>
                    </a:p>
                    <a:p>
                      <a:pPr marL="536575" indent="-263525">
                        <a:buFont typeface="Wingdings" panose="05000000000000000000" pitchFamily="2" charset="2"/>
                        <a:buChar char="ü"/>
                      </a:pPr>
                      <a:r>
                        <a:rPr lang="fr-FR" sz="1800" b="1" baseline="0" dirty="0" smtClean="0"/>
                        <a:t>52 § 3 EU-Charter</a:t>
                      </a:r>
                    </a:p>
                    <a:p>
                      <a:pPr marL="536575" indent="-263525">
                        <a:buFont typeface="Wingdings" panose="05000000000000000000" pitchFamily="2" charset="2"/>
                        <a:buChar char="ü"/>
                      </a:pPr>
                      <a:r>
                        <a:rPr lang="fr-FR" sz="1800" b="1" baseline="0" dirty="0" smtClean="0"/>
                        <a:t>as part of the </a:t>
                      </a:r>
                      <a:r>
                        <a:rPr lang="en-GB" sz="1800" b="1" baseline="0" dirty="0" smtClean="0"/>
                        <a:t>“general principles of </a:t>
                      </a:r>
                      <a:r>
                        <a:rPr lang="en-GB" sz="1800" b="1" baseline="0" dirty="0" smtClean="0"/>
                        <a:t>the Union’s </a:t>
                      </a:r>
                      <a:r>
                        <a:rPr lang="en-GB" sz="1800" b="1" baseline="0" dirty="0" smtClean="0"/>
                        <a:t>law” (6</a:t>
                      </a:r>
                      <a:r>
                        <a:rPr lang="fr-FR" sz="1800" b="1" dirty="0" smtClean="0"/>
                        <a:t>§3 TEU)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800" b="1" baseline="0" dirty="0" smtClean="0"/>
                    </a:p>
                  </a:txBody>
                  <a:tcPr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284663" y="2997200"/>
            <a:ext cx="0" cy="719138"/>
          </a:xfrm>
          <a:prstGeom prst="straightConnector1">
            <a:avLst/>
          </a:prstGeom>
          <a:ln w="635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76375" y="4005263"/>
          <a:ext cx="6096000" cy="639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639762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DOMESTIC COURTS </a:t>
                      </a:r>
                      <a:r>
                        <a:rPr lang="en-GB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acting as</a:t>
                      </a:r>
                      <a:r>
                        <a:rPr lang="en-GB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1800" baseline="0" dirty="0" smtClean="0"/>
                        <a:t>“</a:t>
                      </a:r>
                      <a:r>
                        <a:rPr lang="en-GB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Union Courts of ordinary jurisdiction</a:t>
                      </a:r>
                      <a:r>
                        <a:rPr lang="en-GB" sz="1800" baseline="0" dirty="0" smtClean="0"/>
                        <a:t>”</a:t>
                      </a:r>
                      <a:endParaRPr lang="en-US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647" marB="456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76375" y="5445125"/>
          <a:ext cx="6096000" cy="63993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096000"/>
              </a:tblGrid>
              <a:tr h="639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The </a:t>
                      </a:r>
                      <a:r>
                        <a:rPr lang="fr-FR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STRASBOURG</a:t>
                      </a:r>
                      <a:r>
                        <a:rPr lang="fr-FR" sz="1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COURT (</a:t>
                      </a:r>
                      <a:r>
                        <a:rPr lang="fr-FR" sz="1800" baseline="0" dirty="0" err="1" smtClean="0"/>
                        <a:t>under</a:t>
                      </a:r>
                      <a:r>
                        <a:rPr lang="fr-FR" sz="1800" baseline="0" dirty="0" smtClean="0"/>
                        <a:t> the </a:t>
                      </a:r>
                      <a:r>
                        <a:rPr lang="fr-FR" sz="1800" baseline="0" dirty="0" err="1" smtClean="0"/>
                        <a:t>terms</a:t>
                      </a:r>
                      <a:r>
                        <a:rPr lang="fr-FR" sz="1800" baseline="0" dirty="0" smtClean="0"/>
                        <a:t> of the </a:t>
                      </a:r>
                      <a:r>
                        <a:rPr lang="fr-FR" sz="1800" baseline="0" dirty="0" err="1" smtClean="0"/>
                        <a:t>Bosphorus</a:t>
                      </a:r>
                      <a:r>
                        <a:rPr lang="fr-FR" sz="1800" baseline="0" dirty="0" smtClean="0"/>
                        <a:t> – jurisprudence</a:t>
                      </a:r>
                      <a:r>
                        <a:rPr lang="fr-FR" sz="1800" dirty="0" smtClean="0"/>
                        <a:t>¹</a:t>
                      </a:r>
                      <a:r>
                        <a:rPr lang="fr-FR" sz="1800" baseline="0" dirty="0" smtClean="0"/>
                        <a:t>)</a:t>
                      </a:r>
                      <a:endParaRPr lang="en-US" sz="1800" dirty="0"/>
                    </a:p>
                  </a:txBody>
                  <a:tcPr marT="45647" marB="456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284663" y="4652963"/>
            <a:ext cx="0" cy="720725"/>
          </a:xfrm>
          <a:prstGeom prst="straightConnector1">
            <a:avLst/>
          </a:prstGeom>
          <a:ln w="63500" cap="flat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1" name="Footer Placeholder 9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chemeClr val="bg2"/>
                </a:solidFill>
              </a:rPr>
              <a:t>Fundamental Rights and their judges in Europe</a:t>
            </a:r>
            <a:endParaRPr lang="en-US" altLang="en-US" smtClean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1613" y="6381750"/>
            <a:ext cx="7610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en-US" sz="1400"/>
              <a:t>¹</a:t>
            </a:r>
            <a:r>
              <a:rPr lang="en-US" altLang="en-US" sz="1200" i="1"/>
              <a:t>Bosphorus Hava Yolları Turizm ve Ticaret Anonim Şirketi v. Ireland </a:t>
            </a:r>
            <a:r>
              <a:rPr lang="en-US" altLang="en-US" sz="1200"/>
              <a:t>(Application no. </a:t>
            </a:r>
            <a:r>
              <a:rPr lang="en-US" altLang="en-US" sz="1200">
                <a:hlinkClick r:id="rId3" action="ppaction://hlinkfile"/>
              </a:rPr>
              <a:t>45036/98</a:t>
            </a:r>
            <a:r>
              <a:rPr lang="en-US" altLang="en-US" sz="1200"/>
              <a:t>),</a:t>
            </a:r>
            <a:r>
              <a:rPr lang="fr-FR" altLang="en-US" sz="1200"/>
              <a:t> ECtHR,</a:t>
            </a:r>
            <a:r>
              <a:rPr lang="en-US" altLang="en-US" sz="1200"/>
              <a:t> 30 june 2005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mtClean="0">
                <a:solidFill>
                  <a:schemeClr val="bg2"/>
                </a:solidFill>
              </a:rPr>
              <a:t>Fundamental Rights and their judges in Europe</a:t>
            </a:r>
            <a:endParaRPr lang="en-US" altLang="en-US" smtClean="0">
              <a:solidFill>
                <a:schemeClr val="bg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636456"/>
              </p:ext>
            </p:extLst>
          </p:nvPr>
        </p:nvGraphicFramePr>
        <p:xfrm>
          <a:off x="395288" y="836613"/>
          <a:ext cx="7777162" cy="5541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130"/>
                <a:gridCol w="2280228"/>
                <a:gridCol w="3168804"/>
              </a:tblGrid>
              <a:tr h="53721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EU Law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</a:rPr>
                        <a:t> not applicable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5" marB="45725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EU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</a:rPr>
                        <a:t>law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 applicable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5" marB="45725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89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9004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DOMESTIC COURTS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Domestic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law</a:t>
                      </a:r>
                      <a:endParaRPr lang="fr-FR" sz="1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ECHR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5" marB="457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EU COURTS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 Charter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ECHR (</a:t>
                      </a: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indirectly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through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52§3 EU-Charter and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§3 TEU)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 </a:t>
                      </a: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legislation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5" marB="45725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DOMESTIC</a:t>
                      </a:r>
                      <a:r>
                        <a:rPr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COURTS (</a:t>
                      </a:r>
                      <a:r>
                        <a:rPr lang="en-GB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fr-FR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ordinary</a:t>
                      </a:r>
                      <a:r>
                        <a:rPr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jurisdiction</a:t>
                      </a:r>
                      <a:r>
                        <a:rPr lang="en-GB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 </a:t>
                      </a:r>
                      <a:r>
                        <a:rPr lang="fr-FR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law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including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 Charter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Domestic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law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5" marB="45725">
                    <a:solidFill>
                      <a:schemeClr val="accent1"/>
                    </a:solidFill>
                  </a:tcPr>
                </a:tc>
              </a:tr>
              <a:tr h="1737553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STRASBOURG</a:t>
                      </a:r>
                      <a:r>
                        <a:rPr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COURT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ECHR</a:t>
                      </a:r>
                      <a:endParaRPr lang="en-US" sz="16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5" marB="45725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ECJ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EU Charter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ECHR (</a:t>
                      </a: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indirectly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through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52§3 EU-Charter and 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§3 TEU)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EU </a:t>
                      </a:r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legislation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798039"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5" marB="4572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DOMESTIC</a:t>
                      </a:r>
                      <a:r>
                        <a:rPr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COURTS (</a:t>
                      </a:r>
                      <a:r>
                        <a:rPr lang="en-GB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fr-FR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ordinary</a:t>
                      </a:r>
                      <a:r>
                        <a:rPr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jurisdiction</a:t>
                      </a:r>
                      <a:r>
                        <a:rPr lang="en-GB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fr-FR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  <a:tr h="640151"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5" marB="45725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5" marR="91435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STRASBOURG COURT</a:t>
                      </a:r>
                    </a:p>
                    <a:p>
                      <a:pPr algn="ctr"/>
                      <a:r>
                        <a:rPr lang="fr-FR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Bosphorus</a:t>
                      </a:r>
                      <a:r>
                        <a:rPr lang="fr-F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- jurisprudence</a:t>
                      </a:r>
                      <a:r>
                        <a:rPr lang="fr-F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25" marB="457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650" y="115888"/>
            <a:ext cx="691197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spc="-100" dirty="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rPr>
              <a:t>SUMMARY</a:t>
            </a:r>
            <a:endParaRPr lang="en-US" sz="4800" spc="-100" dirty="0">
              <a:solidFill>
                <a:schemeClr val="tx2"/>
              </a:solidFill>
              <a:latin typeface="Cambria" panose="020405030504060302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254</TotalTime>
  <Words>394</Words>
  <Application>Microsoft Office PowerPoint</Application>
  <PresentationFormat>On-screen Show (4:3)</PresentationFormat>
  <Paragraphs>82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Fundamental Rights and their judges in Europe</vt:lpstr>
      <vt:lpstr>Strasbourg  or Luxembourg?</vt:lpstr>
      <vt:lpstr>PowerPoint Presentation</vt:lpstr>
      <vt:lpstr>Strasbourg  or Luxembourg?</vt:lpstr>
      <vt:lpstr>PowerPoint Presentation</vt:lpstr>
      <vt:lpstr>PowerPoint Presentation</vt:lpstr>
      <vt:lpstr>PowerPoint Presentation</vt:lpstr>
    </vt:vector>
  </TitlesOfParts>
  <Company>European court of Human Right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Rights and their judges in Europe</dc:title>
  <dc:creator>Bruant, Pauline</dc:creator>
  <cp:lastModifiedBy>Callewaert, Johan</cp:lastModifiedBy>
  <cp:revision>27</cp:revision>
  <cp:lastPrinted>2015-09-30T13:23:02Z</cp:lastPrinted>
  <dcterms:created xsi:type="dcterms:W3CDTF">2015-09-04T12:50:24Z</dcterms:created>
  <dcterms:modified xsi:type="dcterms:W3CDTF">2015-10-14T16:38:25Z</dcterms:modified>
</cp:coreProperties>
</file>